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7C1265"/>
    <a:srgbClr val="0000FF"/>
    <a:srgbClr val="FF66FF"/>
    <a:srgbClr val="FF3300"/>
    <a:srgbClr val="003366"/>
    <a:srgbClr val="6666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94" autoAdjust="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01A2BA9-694A-4423-B71F-38621E758C87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FA0509-260F-4DAD-9432-4C5E87E317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854" y="152400"/>
            <a:ext cx="89015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WE’RE NOT AFRAID TO DIE …. </a:t>
            </a:r>
            <a:r>
              <a:rPr lang="en-US" sz="4800" dirty="0" smtClean="0">
                <a:solidFill>
                  <a:schemeClr val="bg1"/>
                </a:solidFill>
              </a:rPr>
              <a:t>  </a:t>
            </a:r>
            <a:r>
              <a:rPr lang="en-US" sz="4800" dirty="0">
                <a:solidFill>
                  <a:schemeClr val="bg1"/>
                </a:solidFill>
              </a:rPr>
              <a:t>IF </a:t>
            </a:r>
            <a:r>
              <a:rPr lang="en-US" sz="4800">
                <a:solidFill>
                  <a:schemeClr val="bg1"/>
                </a:solidFill>
              </a:rPr>
              <a:t>WE CAN ALL </a:t>
            </a:r>
            <a:r>
              <a:rPr lang="en-US" sz="4800" dirty="0">
                <a:solidFill>
                  <a:schemeClr val="bg1"/>
                </a:solidFill>
              </a:rPr>
              <a:t>BE TOGETHER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85855" y="50629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By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GORDON COOK</a:t>
            </a:r>
            <a:endParaRPr lang="en-US" sz="2800" b="1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&amp;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ALAN EAST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54" y="6096000"/>
            <a:ext cx="280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MODULE-2 of </a:t>
            </a:r>
            <a:r>
              <a:rPr lang="en-US" sz="32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602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762999" cy="3505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800" dirty="0" smtClean="0"/>
              <a:t>He tried his best to protect the weakened starboard side.</a:t>
            </a:r>
          </a:p>
          <a:p>
            <a:pPr algn="just"/>
            <a:r>
              <a:rPr lang="en-US" sz="4800" dirty="0" smtClean="0"/>
              <a:t>He used an improvised sea anchor of </a:t>
            </a:r>
            <a:r>
              <a:rPr lang="en-US" sz="4800" dirty="0"/>
              <a:t>heavy nylon rope and two </a:t>
            </a:r>
            <a:r>
              <a:rPr lang="en-US" sz="4800" dirty="0" smtClean="0"/>
              <a:t>22 </a:t>
            </a:r>
            <a:r>
              <a:rPr lang="en-US" sz="4800" dirty="0" err="1" smtClean="0"/>
              <a:t>litre</a:t>
            </a:r>
            <a:r>
              <a:rPr lang="en-US" sz="4800" dirty="0" smtClean="0"/>
              <a:t> </a:t>
            </a:r>
            <a:r>
              <a:rPr lang="en-US" sz="4800" dirty="0"/>
              <a:t>plastic barrels of paraffin.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ONGOING STRUGGLE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1816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WORD MEANING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Improvised-</a:t>
            </a:r>
            <a:r>
              <a:rPr lang="en-US" dirty="0"/>
              <a:t> </a:t>
            </a:r>
            <a:r>
              <a:rPr lang="en-US" dirty="0" smtClean="0"/>
              <a:t>created </a:t>
            </a:r>
            <a:r>
              <a:rPr lang="en-US" dirty="0"/>
              <a:t>and performed spontaneously or without preparation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Barrels-</a:t>
            </a:r>
            <a:r>
              <a:rPr lang="en-US" dirty="0"/>
              <a:t> a cylindrical container bulging out in the </a:t>
            </a:r>
            <a:r>
              <a:rPr lang="en-US" dirty="0" smtClean="0"/>
              <a:t>middle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Paraffin- </a:t>
            </a:r>
            <a:r>
              <a:rPr lang="en-US" dirty="0"/>
              <a:t>a </a:t>
            </a:r>
            <a:r>
              <a:rPr lang="en-US" dirty="0" err="1"/>
              <a:t>colourless</a:t>
            </a:r>
            <a:r>
              <a:rPr lang="en-US" dirty="0"/>
              <a:t>, flammable, oily liquid similarly obtained and used as fuel, especially kerosene.</a:t>
            </a:r>
            <a:endParaRPr 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457200"/>
            <a:ext cx="8915399" cy="5668963"/>
          </a:xfrm>
        </p:spPr>
        <p:txBody>
          <a:bodyPr>
            <a:noAutofit/>
          </a:bodyPr>
          <a:lstStyle/>
          <a:p>
            <a:pPr algn="just"/>
            <a:r>
              <a:rPr lang="en-US" sz="5400" dirty="0"/>
              <a:t>That evening, </a:t>
            </a:r>
            <a:r>
              <a:rPr lang="en-US" sz="5400" dirty="0" smtClean="0"/>
              <a:t>the narrator and his wife, Mary sat </a:t>
            </a:r>
            <a:r>
              <a:rPr lang="en-US" sz="5400" dirty="0"/>
              <a:t>together holding hands,  </a:t>
            </a:r>
            <a:r>
              <a:rPr lang="en-US" sz="5400" dirty="0" smtClean="0"/>
              <a:t>feeling desperate and waiting for their approaching end.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647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799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 smtClean="0">
                <a:solidFill>
                  <a:srgbClr val="7C1265"/>
                </a:solidFill>
              </a:rPr>
              <a:t>Fortunately, </a:t>
            </a:r>
            <a:r>
              <a:rPr lang="en-US" sz="3200" dirty="0" err="1" smtClean="0">
                <a:solidFill>
                  <a:srgbClr val="7C1265"/>
                </a:solidFill>
              </a:rPr>
              <a:t>Wavewalker</a:t>
            </a:r>
            <a:r>
              <a:rPr lang="en-US" sz="3200" dirty="0" smtClean="0">
                <a:solidFill>
                  <a:srgbClr val="7C1265"/>
                </a:solidFill>
              </a:rPr>
              <a:t> sailed through the storm because the wind had slowed down.</a:t>
            </a:r>
          </a:p>
          <a:p>
            <a:pPr algn="just"/>
            <a:r>
              <a:rPr lang="en-US" sz="3200" dirty="0" smtClean="0">
                <a:solidFill>
                  <a:srgbClr val="7C1265"/>
                </a:solidFill>
              </a:rPr>
              <a:t>The narrator went into </a:t>
            </a:r>
            <a:r>
              <a:rPr lang="en-US" sz="3200" dirty="0">
                <a:solidFill>
                  <a:srgbClr val="7C1265"/>
                </a:solidFill>
              </a:rPr>
              <a:t>the </a:t>
            </a:r>
            <a:r>
              <a:rPr lang="en-US" sz="3200" dirty="0" smtClean="0">
                <a:solidFill>
                  <a:srgbClr val="7C1265"/>
                </a:solidFill>
              </a:rPr>
              <a:t>chartroom</a:t>
            </a:r>
            <a:r>
              <a:rPr lang="en-US" sz="3200" dirty="0">
                <a:solidFill>
                  <a:srgbClr val="7C1265"/>
                </a:solidFill>
              </a:rPr>
              <a:t> </a:t>
            </a:r>
            <a:r>
              <a:rPr lang="en-US" sz="3200" dirty="0" smtClean="0">
                <a:solidFill>
                  <a:srgbClr val="7C1265"/>
                </a:solidFill>
              </a:rPr>
              <a:t>and worked </a:t>
            </a:r>
            <a:r>
              <a:rPr lang="en-US" sz="3200" dirty="0">
                <a:solidFill>
                  <a:srgbClr val="7C1265"/>
                </a:solidFill>
              </a:rPr>
              <a:t>on wind speeds</a:t>
            </a:r>
            <a:r>
              <a:rPr lang="en-US" sz="3200" dirty="0" smtClean="0">
                <a:solidFill>
                  <a:srgbClr val="7C1265"/>
                </a:solidFill>
              </a:rPr>
              <a:t>, </a:t>
            </a:r>
            <a:r>
              <a:rPr lang="en-US" sz="3200" dirty="0">
                <a:solidFill>
                  <a:srgbClr val="7C1265"/>
                </a:solidFill>
              </a:rPr>
              <a:t>changes of course, drift and </a:t>
            </a:r>
            <a:r>
              <a:rPr lang="en-US" sz="3200" dirty="0" smtClean="0">
                <a:solidFill>
                  <a:srgbClr val="7C1265"/>
                </a:solidFill>
              </a:rPr>
              <a:t>current.</a:t>
            </a:r>
          </a:p>
          <a:p>
            <a:pPr algn="just"/>
            <a:r>
              <a:rPr lang="en-US" sz="3200" dirty="0" smtClean="0">
                <a:solidFill>
                  <a:srgbClr val="7C1265"/>
                </a:solidFill>
              </a:rPr>
              <a:t>He calculated their position with the help of the sextant.</a:t>
            </a:r>
            <a:endParaRPr lang="en-US" sz="3200" dirty="0">
              <a:solidFill>
                <a:srgbClr val="7C1265"/>
              </a:solidFill>
            </a:endParaRPr>
          </a:p>
          <a:p>
            <a:pPr algn="just"/>
            <a:r>
              <a:rPr lang="en-US" sz="3200" dirty="0" smtClean="0">
                <a:solidFill>
                  <a:srgbClr val="7C1265"/>
                </a:solidFill>
              </a:rPr>
              <a:t>They were searching for</a:t>
            </a:r>
            <a:r>
              <a:rPr lang="en-US" sz="3200" dirty="0">
                <a:solidFill>
                  <a:srgbClr val="7C1265"/>
                </a:solidFill>
              </a:rPr>
              <a:t> a </a:t>
            </a:r>
            <a:r>
              <a:rPr lang="en-US" sz="3200" dirty="0" smtClean="0">
                <a:solidFill>
                  <a:srgbClr val="7C1265"/>
                </a:solidFill>
              </a:rPr>
              <a:t>65 </a:t>
            </a:r>
            <a:r>
              <a:rPr lang="en-US" sz="3200" dirty="0" err="1" smtClean="0">
                <a:solidFill>
                  <a:srgbClr val="7C1265"/>
                </a:solidFill>
              </a:rPr>
              <a:t>kilometre</a:t>
            </a:r>
            <a:r>
              <a:rPr lang="en-US" sz="3200" dirty="0" smtClean="0">
                <a:solidFill>
                  <a:srgbClr val="7C1265"/>
                </a:solidFill>
              </a:rPr>
              <a:t>-wide </a:t>
            </a:r>
            <a:r>
              <a:rPr lang="en-US" sz="3200" dirty="0">
                <a:solidFill>
                  <a:srgbClr val="7C1265"/>
                </a:solidFill>
              </a:rPr>
              <a:t>island</a:t>
            </a:r>
            <a:r>
              <a:rPr lang="en-US" sz="3200" dirty="0" smtClean="0">
                <a:solidFill>
                  <a:srgbClr val="7C1265"/>
                </a:solidFill>
              </a:rPr>
              <a:t>  somewhere </a:t>
            </a:r>
            <a:r>
              <a:rPr lang="en-US" sz="3200" dirty="0">
                <a:solidFill>
                  <a:srgbClr val="7C1265"/>
                </a:solidFill>
              </a:rPr>
              <a:t>in 150,000 </a:t>
            </a:r>
            <a:r>
              <a:rPr lang="en-US" sz="3200" dirty="0" err="1" smtClean="0">
                <a:solidFill>
                  <a:srgbClr val="7C1265"/>
                </a:solidFill>
              </a:rPr>
              <a:t>kilometre</a:t>
            </a:r>
            <a:r>
              <a:rPr lang="en-US" sz="3200" dirty="0" smtClean="0">
                <a:solidFill>
                  <a:srgbClr val="7C1265"/>
                </a:solidFill>
              </a:rPr>
              <a:t> </a:t>
            </a:r>
            <a:r>
              <a:rPr lang="en-US" sz="3200" dirty="0">
                <a:solidFill>
                  <a:srgbClr val="7C1265"/>
                </a:solidFill>
              </a:rPr>
              <a:t>of </a:t>
            </a:r>
            <a:r>
              <a:rPr lang="en-US" sz="3200" dirty="0" smtClean="0">
                <a:solidFill>
                  <a:srgbClr val="7C1265"/>
                </a:solidFill>
              </a:rPr>
              <a:t>ocean.                                                   </a:t>
            </a:r>
            <a:endParaRPr lang="en-US" dirty="0">
              <a:solidFill>
                <a:srgbClr val="7C1265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JANUARY 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85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0"/>
            <a:ext cx="8839199" cy="50292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666633"/>
                </a:solidFill>
              </a:rPr>
              <a:t>While the narrator was busy with his calculations, Sue, moving painfully , joined him.</a:t>
            </a:r>
          </a:p>
          <a:p>
            <a:r>
              <a:rPr lang="en-US" sz="3000" b="1" dirty="0" smtClean="0">
                <a:solidFill>
                  <a:srgbClr val="666633"/>
                </a:solidFill>
              </a:rPr>
              <a:t>The left </a:t>
            </a:r>
            <a:r>
              <a:rPr lang="en-US" sz="3000" b="1" dirty="0">
                <a:solidFill>
                  <a:srgbClr val="666633"/>
                </a:solidFill>
              </a:rPr>
              <a:t>side of her head was now very swollen and her </a:t>
            </a:r>
            <a:r>
              <a:rPr lang="en-US" sz="3000" b="1" dirty="0" smtClean="0">
                <a:solidFill>
                  <a:srgbClr val="666633"/>
                </a:solidFill>
              </a:rPr>
              <a:t>blackened eyes </a:t>
            </a:r>
            <a:r>
              <a:rPr lang="en-US" sz="3000" b="1" dirty="0">
                <a:solidFill>
                  <a:srgbClr val="666633"/>
                </a:solidFill>
              </a:rPr>
              <a:t>narrowed to slits</a:t>
            </a:r>
            <a:r>
              <a:rPr lang="en-US" sz="3000" b="1" dirty="0" smtClean="0">
                <a:solidFill>
                  <a:srgbClr val="666633"/>
                </a:solidFill>
              </a:rPr>
              <a:t>.</a:t>
            </a:r>
          </a:p>
          <a:p>
            <a:r>
              <a:rPr lang="en-US" sz="3000" b="1" dirty="0">
                <a:solidFill>
                  <a:srgbClr val="666633"/>
                </a:solidFill>
              </a:rPr>
              <a:t>She gave </a:t>
            </a:r>
            <a:r>
              <a:rPr lang="en-US" sz="3000" b="1" dirty="0" smtClean="0">
                <a:solidFill>
                  <a:srgbClr val="666633"/>
                </a:solidFill>
              </a:rPr>
              <a:t>him </a:t>
            </a:r>
            <a:r>
              <a:rPr lang="en-US" sz="3000" b="1" dirty="0">
                <a:solidFill>
                  <a:srgbClr val="666633"/>
                </a:solidFill>
              </a:rPr>
              <a:t>a card she had made</a:t>
            </a:r>
            <a:r>
              <a:rPr lang="en-US" sz="3000" b="1" dirty="0" smtClean="0">
                <a:solidFill>
                  <a:srgbClr val="666633"/>
                </a:solidFill>
              </a:rPr>
              <a:t>.</a:t>
            </a:r>
          </a:p>
          <a:p>
            <a:r>
              <a:rPr lang="en-US" sz="3000" b="1" dirty="0" smtClean="0">
                <a:solidFill>
                  <a:srgbClr val="666633"/>
                </a:solidFill>
              </a:rPr>
              <a:t>She had made caricatures of her parents.</a:t>
            </a:r>
          </a:p>
          <a:p>
            <a:r>
              <a:rPr lang="en-US" sz="3000" b="1" dirty="0">
                <a:solidFill>
                  <a:srgbClr val="666633"/>
                </a:solidFill>
              </a:rPr>
              <a:t>Inside was a message: “</a:t>
            </a:r>
            <a:r>
              <a:rPr lang="en-US" sz="3000" b="1" dirty="0" smtClean="0">
                <a:solidFill>
                  <a:srgbClr val="666633"/>
                </a:solidFill>
              </a:rPr>
              <a:t>Oh, how </a:t>
            </a:r>
            <a:r>
              <a:rPr lang="en-US" sz="3000" b="1" dirty="0">
                <a:solidFill>
                  <a:srgbClr val="666633"/>
                </a:solidFill>
              </a:rPr>
              <a:t>I love you both. So this card is to say thank you and </a:t>
            </a:r>
            <a:r>
              <a:rPr lang="en-US" sz="3000" b="1" dirty="0" smtClean="0">
                <a:solidFill>
                  <a:srgbClr val="666633"/>
                </a:solidFill>
              </a:rPr>
              <a:t>let’s hope </a:t>
            </a:r>
            <a:r>
              <a:rPr lang="en-US" sz="3000" b="1" dirty="0">
                <a:solidFill>
                  <a:srgbClr val="666633"/>
                </a:solidFill>
              </a:rPr>
              <a:t>for the best</a:t>
            </a:r>
            <a:r>
              <a:rPr lang="en-US" sz="3000" b="1" dirty="0" smtClean="0">
                <a:solidFill>
                  <a:srgbClr val="666633"/>
                </a:solidFill>
              </a:rPr>
              <a:t>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THE INSPIRING SUE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039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86799" cy="6400800"/>
          </a:xfrm>
        </p:spPr>
        <p:txBody>
          <a:bodyPr>
            <a:normAutofit/>
          </a:bodyPr>
          <a:lstStyle/>
          <a:p>
            <a:r>
              <a:rPr lang="en-US" sz="4800" dirty="0"/>
              <a:t>The card was made to express her love, gratitude, thankfulness and </a:t>
            </a:r>
            <a:r>
              <a:rPr lang="en-US" sz="4800" dirty="0" smtClean="0"/>
              <a:t>hope </a:t>
            </a:r>
            <a:r>
              <a:rPr lang="en-US" sz="4800" dirty="0"/>
              <a:t>along with her good wishes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She wanted to bring some light and ray of hope to the gloomy atmosphere  due to the threat of death surrounding them.</a:t>
            </a:r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714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91599" cy="5105400"/>
          </a:xfrm>
        </p:spPr>
        <p:txBody>
          <a:bodyPr/>
          <a:lstStyle/>
          <a:p>
            <a:pPr algn="just"/>
            <a:r>
              <a:rPr lang="en-US" sz="3600" dirty="0" smtClean="0"/>
              <a:t>He </a:t>
            </a:r>
            <a:r>
              <a:rPr lang="en-US" sz="3600" dirty="0"/>
              <a:t>had lost </a:t>
            </a:r>
            <a:r>
              <a:rPr lang="en-US" sz="3600" dirty="0" smtClean="0"/>
              <a:t>the main compass </a:t>
            </a:r>
            <a:r>
              <a:rPr lang="en-US" sz="3600" dirty="0"/>
              <a:t>and </a:t>
            </a:r>
            <a:r>
              <a:rPr lang="en-US" sz="3600" dirty="0" smtClean="0"/>
              <a:t>was </a:t>
            </a:r>
            <a:r>
              <a:rPr lang="en-US" sz="3600" dirty="0"/>
              <a:t>using a spare which had not been </a:t>
            </a:r>
            <a:r>
              <a:rPr lang="en-US" sz="3600" dirty="0" smtClean="0"/>
              <a:t>corrected for </a:t>
            </a:r>
            <a:r>
              <a:rPr lang="en-US" sz="3600" dirty="0"/>
              <a:t>magnetic variation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 smtClean="0"/>
              <a:t>Though he checked and rechecked his calculations , he wasn’t sure about its correctness.</a:t>
            </a:r>
          </a:p>
          <a:p>
            <a:pPr algn="just"/>
            <a:r>
              <a:rPr lang="en-US" sz="3600" dirty="0" smtClean="0"/>
              <a:t>The success of the voyage now depended solely on the assumption and their luck.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3300"/>
                </a:solidFill>
              </a:rPr>
              <a:t>IN SEARCH OF THE ISLAND</a:t>
            </a:r>
            <a:endParaRPr lang="en-US" u="sng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2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839199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Though not very sure ,he asked </a:t>
            </a:r>
            <a:r>
              <a:rPr lang="en-US" sz="3200" dirty="0"/>
              <a:t>Larry to steer </a:t>
            </a:r>
            <a:r>
              <a:rPr lang="en-US" sz="3200" dirty="0" smtClean="0"/>
              <a:t>a  course </a:t>
            </a:r>
            <a:r>
              <a:rPr lang="en-US" sz="3200" dirty="0"/>
              <a:t>of 185 degrees. </a:t>
            </a:r>
          </a:p>
          <a:p>
            <a:r>
              <a:rPr lang="en-US" sz="3200" dirty="0" smtClean="0"/>
              <a:t>They  </a:t>
            </a:r>
            <a:r>
              <a:rPr lang="en-US" sz="3200" dirty="0"/>
              <a:t>could expect to see the island </a:t>
            </a:r>
            <a:r>
              <a:rPr lang="en-US" sz="3200" dirty="0" smtClean="0"/>
              <a:t>at about </a:t>
            </a:r>
            <a:r>
              <a:rPr lang="en-US" sz="3200" dirty="0"/>
              <a:t>5 p.m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With a heavy heart he went to his cabin to get some sleep.</a:t>
            </a:r>
          </a:p>
          <a:p>
            <a:r>
              <a:rPr lang="en-US" sz="3200" dirty="0"/>
              <a:t>When </a:t>
            </a:r>
            <a:r>
              <a:rPr lang="en-US" sz="3200" dirty="0" smtClean="0"/>
              <a:t>he </a:t>
            </a:r>
            <a:r>
              <a:rPr lang="en-US" sz="3200" dirty="0"/>
              <a:t>woke it was 6 p.m., and </a:t>
            </a:r>
            <a:r>
              <a:rPr lang="en-US" sz="3200" dirty="0" smtClean="0"/>
              <a:t>growing  dark.</a:t>
            </a:r>
          </a:p>
          <a:p>
            <a:r>
              <a:rPr lang="en-US" sz="3200" dirty="0" smtClean="0"/>
              <a:t>He felt that they had missed the island.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 SEARCH OF THE ISLAND</a:t>
            </a:r>
          </a:p>
        </p:txBody>
      </p:sp>
    </p:spTree>
    <p:extLst>
      <p:ext uri="{BB962C8B-B14F-4D97-AF65-F5344CB8AC3E}">
        <p14:creationId xmlns:p14="http://schemas.microsoft.com/office/powerpoint/2010/main" val="25982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1" y="1143000"/>
            <a:ext cx="8839199" cy="5257800"/>
          </a:xfrm>
        </p:spPr>
        <p:txBody>
          <a:bodyPr>
            <a:noAutofit/>
          </a:bodyPr>
          <a:lstStyle/>
          <a:p>
            <a:pPr algn="just"/>
            <a:r>
              <a:rPr lang="en-US" sz="4000" dirty="0" smtClean="0"/>
              <a:t>Fortunately, they had sailed and managed to find Ile Amsterdam by evening.</a:t>
            </a:r>
          </a:p>
          <a:p>
            <a:r>
              <a:rPr lang="en-US" sz="4000" dirty="0" smtClean="0"/>
              <a:t>Jonathan wanted to hug him as he felt that he was the best daddy  and the best captain in the world.</a:t>
            </a:r>
          </a:p>
          <a:p>
            <a:r>
              <a:rPr lang="en-US" sz="4000" dirty="0" smtClean="0"/>
              <a:t>On being informed about the finding the island, the narrator’s joy knew no bound.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80872"/>
          </a:xfrm>
        </p:spPr>
        <p:txBody>
          <a:bodyPr/>
          <a:lstStyle/>
          <a:p>
            <a:r>
              <a:rPr lang="en-US" b="1" u="sng" dirty="0" smtClean="0"/>
              <a:t>THE MUCH NEED PIECE OF LUCK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96753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91599" cy="52578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He rushed </a:t>
            </a:r>
            <a:r>
              <a:rPr lang="en-US" sz="3200" dirty="0"/>
              <a:t>on deck and gazed with relief at the stark outline </a:t>
            </a:r>
            <a:r>
              <a:rPr lang="en-US" sz="3200" dirty="0" smtClean="0"/>
              <a:t>of Ile </a:t>
            </a:r>
            <a:r>
              <a:rPr lang="en-US" sz="3200" dirty="0"/>
              <a:t>Amsterdam. </a:t>
            </a:r>
            <a:endParaRPr lang="en-US" sz="3200" dirty="0" smtClean="0"/>
          </a:p>
          <a:p>
            <a:pPr algn="just"/>
            <a:r>
              <a:rPr lang="en-US" sz="3200" dirty="0" smtClean="0"/>
              <a:t>It </a:t>
            </a:r>
            <a:r>
              <a:rPr lang="en-US" sz="3200" dirty="0"/>
              <a:t>was only a bleak piece of volcanic rock, </a:t>
            </a:r>
            <a:r>
              <a:rPr lang="en-US" sz="3200" dirty="0" smtClean="0"/>
              <a:t>with little </a:t>
            </a:r>
            <a:r>
              <a:rPr lang="en-US" sz="3200" dirty="0"/>
              <a:t>vegetation — the most beautiful island in the world</a:t>
            </a:r>
            <a:r>
              <a:rPr lang="en-US" sz="3200" dirty="0" smtClean="0"/>
              <a:t>!</a:t>
            </a:r>
          </a:p>
          <a:p>
            <a:pPr algn="just"/>
            <a:r>
              <a:rPr lang="en-US" sz="3200" dirty="0" smtClean="0"/>
              <a:t>He called it so because it provided them safety from the gigantic waves of the sea and an opportunity to repair their damaged </a:t>
            </a:r>
            <a:r>
              <a:rPr lang="en-US" sz="3200" dirty="0" smtClean="0"/>
              <a:t>boat.</a:t>
            </a:r>
            <a:endParaRPr lang="en-US" sz="3200" dirty="0" smtClean="0"/>
          </a:p>
          <a:p>
            <a:pPr algn="just"/>
            <a:r>
              <a:rPr lang="en-US" sz="3200" dirty="0" smtClean="0"/>
              <a:t>It was their only ray of hope.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BEAUTIFUL ISLAND 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69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05000"/>
            <a:ext cx="8915399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His </a:t>
            </a:r>
            <a:r>
              <a:rPr lang="en-US" sz="2800" dirty="0">
                <a:solidFill>
                  <a:srgbClr val="FF0000"/>
                </a:solidFill>
              </a:rPr>
              <a:t>thoughts were full </a:t>
            </a:r>
            <a:r>
              <a:rPr lang="en-US" sz="2800" dirty="0" smtClean="0">
                <a:solidFill>
                  <a:srgbClr val="FF0000"/>
                </a:solidFill>
              </a:rPr>
              <a:t>of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Larry </a:t>
            </a:r>
            <a:r>
              <a:rPr lang="en-US" sz="2800" b="1" dirty="0">
                <a:solidFill>
                  <a:srgbClr val="00B050"/>
                </a:solidFill>
              </a:rPr>
              <a:t>and </a:t>
            </a:r>
            <a:r>
              <a:rPr lang="en-US" sz="2800" b="1" dirty="0" smtClean="0">
                <a:solidFill>
                  <a:srgbClr val="00B050"/>
                </a:solidFill>
              </a:rPr>
              <a:t>Herb</a:t>
            </a:r>
            <a:r>
              <a:rPr lang="en-US" sz="2800" dirty="0" smtClean="0"/>
              <a:t>, who had been cheerful </a:t>
            </a:r>
            <a:r>
              <a:rPr lang="en-US" sz="2800" dirty="0"/>
              <a:t>and optimistic under the direst stress</a:t>
            </a:r>
            <a:r>
              <a:rPr lang="en-US" sz="2800" dirty="0" smtClean="0"/>
              <a:t>, 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Mary</a:t>
            </a:r>
            <a:r>
              <a:rPr lang="en-US" sz="2800" b="1" dirty="0">
                <a:solidFill>
                  <a:srgbClr val="00B050"/>
                </a:solidFill>
              </a:rPr>
              <a:t>,</a:t>
            </a:r>
            <a:r>
              <a:rPr lang="en-US" sz="2800" dirty="0"/>
              <a:t> who </a:t>
            </a:r>
            <a:r>
              <a:rPr lang="en-US" sz="2800" dirty="0" smtClean="0"/>
              <a:t>had stayed </a:t>
            </a:r>
            <a:r>
              <a:rPr lang="en-US" sz="2800" dirty="0"/>
              <a:t>at the wheel for all those crucial </a:t>
            </a:r>
            <a:r>
              <a:rPr lang="en-US" sz="2800" dirty="0" smtClean="0"/>
              <a:t>hours,</a:t>
            </a:r>
            <a:endParaRPr lang="en-US" sz="2800" dirty="0"/>
          </a:p>
          <a:p>
            <a:pPr algn="just"/>
            <a:r>
              <a:rPr lang="en-US" sz="2800" dirty="0"/>
              <a:t>Most of all, </a:t>
            </a:r>
            <a:r>
              <a:rPr lang="en-US" sz="2800" dirty="0" smtClean="0"/>
              <a:t>he </a:t>
            </a:r>
            <a:r>
              <a:rPr lang="en-US" sz="2800" dirty="0"/>
              <a:t>thought of 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rgbClr val="00B050"/>
                </a:solidFill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</a:rPr>
              <a:t>uzanne</a:t>
            </a:r>
            <a:r>
              <a:rPr lang="en-US" sz="2800" dirty="0" smtClean="0"/>
              <a:t>, a </a:t>
            </a:r>
            <a:r>
              <a:rPr lang="en-US" sz="2800" dirty="0"/>
              <a:t>seven-year-old girl, who did not </a:t>
            </a:r>
            <a:r>
              <a:rPr lang="en-US" sz="2800" dirty="0" smtClean="0"/>
              <a:t>want us </a:t>
            </a:r>
            <a:r>
              <a:rPr lang="en-US" sz="2800" dirty="0"/>
              <a:t>to worry about a head injury (which subsequently took </a:t>
            </a:r>
            <a:r>
              <a:rPr lang="en-US" sz="2800" dirty="0" smtClean="0"/>
              <a:t>six minor </a:t>
            </a:r>
            <a:r>
              <a:rPr lang="en-US" sz="2800" dirty="0"/>
              <a:t>operations to remove a recurring blood clot between </a:t>
            </a:r>
            <a:r>
              <a:rPr lang="en-US" sz="2800" dirty="0" smtClean="0"/>
              <a:t>skin and </a:t>
            </a:r>
            <a:r>
              <a:rPr lang="en-US" sz="2800" dirty="0"/>
              <a:t>skull), </a:t>
            </a:r>
            <a:endParaRPr lang="en-US" sz="2800" dirty="0" smtClean="0"/>
          </a:p>
          <a:p>
            <a:r>
              <a:rPr lang="en-US" sz="2800" b="1" dirty="0" smtClean="0">
                <a:solidFill>
                  <a:srgbClr val="00B050"/>
                </a:solidFill>
              </a:rPr>
              <a:t>Jonathan</a:t>
            </a:r>
            <a:r>
              <a:rPr lang="en-US" sz="2800" dirty="0" smtClean="0"/>
              <a:t>,  a six-year-old boy who was not afraid to die.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ISLAND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914399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FIGHT</a:t>
            </a:r>
            <a:r>
              <a:rPr lang="en-US" dirty="0" smtClean="0"/>
              <a:t> FOR SURVIVAL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458200" cy="411480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JANUARY -3</a:t>
            </a:r>
          </a:p>
          <a:p>
            <a:pPr algn="l"/>
            <a:r>
              <a:rPr lang="en-US" sz="4800" dirty="0" smtClean="0"/>
              <a:t>They were able  to control the water level to such an extent that they took rest for 2 hours by taking turns.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565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TAKE HOME FROM THE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295400"/>
            <a:ext cx="86868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1</a:t>
            </a:r>
            <a:r>
              <a:rPr lang="en-US" sz="3600" b="1" dirty="0" smtClean="0">
                <a:solidFill>
                  <a:srgbClr val="7C1265"/>
                </a:solidFill>
              </a:rPr>
              <a:t>1. HOW ONE SHOULD REACT IN THE DIREST SITUATION.</a:t>
            </a:r>
          </a:p>
          <a:p>
            <a:pPr algn="just"/>
            <a:r>
              <a:rPr lang="en-US" sz="3600" b="1" dirty="0" smtClean="0">
                <a:solidFill>
                  <a:srgbClr val="7C1265"/>
                </a:solidFill>
              </a:rPr>
              <a:t>2. NEVER LOSE HOPE.</a:t>
            </a:r>
          </a:p>
          <a:p>
            <a:pPr algn="just"/>
            <a:r>
              <a:rPr lang="en-US" sz="3600" b="1" dirty="0" smtClean="0">
                <a:solidFill>
                  <a:srgbClr val="7C1265"/>
                </a:solidFill>
              </a:rPr>
              <a:t>3. EVERY PROBLEM HAS A SOLUTION</a:t>
            </a:r>
          </a:p>
          <a:p>
            <a:pPr algn="just"/>
            <a:r>
              <a:rPr lang="en-US" sz="3600" b="1" dirty="0" smtClean="0">
                <a:solidFill>
                  <a:srgbClr val="7C1265"/>
                </a:solidFill>
              </a:rPr>
              <a:t>4. IMPORTANCE OF POSITIVITY IN THE FACE OF ADVERSITY.</a:t>
            </a:r>
          </a:p>
          <a:p>
            <a:pPr algn="just"/>
            <a:r>
              <a:rPr lang="en-US" sz="3600" b="1" dirty="0" smtClean="0">
                <a:solidFill>
                  <a:srgbClr val="7C1265"/>
                </a:solidFill>
              </a:rPr>
              <a:t>5. POWER OF  UNITY AND TEAM WORK.</a:t>
            </a:r>
          </a:p>
          <a:p>
            <a:pPr algn="just"/>
            <a:r>
              <a:rPr lang="en-US" sz="3600" b="1" dirty="0" smtClean="0">
                <a:solidFill>
                  <a:srgbClr val="7C1265"/>
                </a:solidFill>
              </a:rPr>
              <a:t>6. ROLE OF STRONG SUPPORTIVE FAMILY 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01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2247900"/>
            <a:ext cx="8381999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THANK YOU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519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15399" cy="4953000"/>
          </a:xfrm>
        </p:spPr>
        <p:txBody>
          <a:bodyPr>
            <a:normAutofit lnSpcReduction="10000"/>
          </a:bodyPr>
          <a:lstStyle/>
          <a:p>
            <a:endParaRPr lang="en-US" sz="4400" b="1" dirty="0" smtClean="0">
              <a:solidFill>
                <a:srgbClr val="00B050"/>
              </a:solidFill>
            </a:endParaRPr>
          </a:p>
          <a:p>
            <a:r>
              <a:rPr lang="en-US" sz="4800" b="1" dirty="0" smtClean="0">
                <a:solidFill>
                  <a:srgbClr val="00B050"/>
                </a:solidFill>
              </a:rPr>
              <a:t>They  still had a tremendous leak somewhere below the waterline.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The wave that had hit the </a:t>
            </a:r>
            <a:r>
              <a:rPr lang="en-US" sz="4400" b="1" dirty="0" err="1" smtClean="0">
                <a:solidFill>
                  <a:srgbClr val="00B050"/>
                </a:solidFill>
              </a:rPr>
              <a:t>Wavewalker</a:t>
            </a:r>
            <a:r>
              <a:rPr lang="en-US" sz="4400" b="1" dirty="0" smtClean="0">
                <a:solidFill>
                  <a:srgbClr val="00B050"/>
                </a:solidFill>
              </a:rPr>
              <a:t> had caused extensive damage.</a:t>
            </a:r>
          </a:p>
          <a:p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OTHER CONCERN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4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"/>
            <a:ext cx="8762999" cy="6324600"/>
          </a:xfrm>
        </p:spPr>
        <p:txBody>
          <a:bodyPr>
            <a:noAutofit/>
          </a:bodyPr>
          <a:lstStyle/>
          <a:p>
            <a:pPr algn="just"/>
            <a:r>
              <a:rPr lang="en-US" sz="3400" b="1" dirty="0" smtClean="0">
                <a:solidFill>
                  <a:srgbClr val="006600"/>
                </a:solidFill>
              </a:rPr>
              <a:t>They had braved the storm for fifteen hours but </a:t>
            </a:r>
            <a:r>
              <a:rPr lang="en-US" sz="3400" b="1" dirty="0" err="1" smtClean="0">
                <a:solidFill>
                  <a:srgbClr val="006600"/>
                </a:solidFill>
              </a:rPr>
              <a:t>Wavewalker</a:t>
            </a:r>
            <a:r>
              <a:rPr lang="en-US" sz="3400" b="1" dirty="0" smtClean="0">
                <a:solidFill>
                  <a:srgbClr val="006600"/>
                </a:solidFill>
              </a:rPr>
              <a:t> wouldn’t hold together long enough for them to reach Australia.</a:t>
            </a:r>
          </a:p>
          <a:p>
            <a:pPr algn="just"/>
            <a:r>
              <a:rPr lang="en-US" sz="3400" b="1" dirty="0" smtClean="0">
                <a:solidFill>
                  <a:srgbClr val="006600"/>
                </a:solidFill>
              </a:rPr>
              <a:t>As it was not in a condition to reach Australia, they decided and hoped to reach the nearest island, Ile Amsterdam, a French scientific base. </a:t>
            </a:r>
          </a:p>
          <a:p>
            <a:pPr algn="just"/>
            <a:r>
              <a:rPr lang="en-US" sz="3400" b="1" dirty="0" smtClean="0">
                <a:solidFill>
                  <a:srgbClr val="006600"/>
                </a:solidFill>
              </a:rPr>
              <a:t>Unfortunately, the chances of their reaching the island were very remote.</a:t>
            </a:r>
          </a:p>
          <a:p>
            <a:pPr algn="just"/>
            <a:r>
              <a:rPr lang="en-US" sz="3400" b="1" dirty="0" smtClean="0">
                <a:solidFill>
                  <a:srgbClr val="006600"/>
                </a:solidFill>
              </a:rPr>
              <a:t>It could be possible only if the wind and sea calmed down.</a:t>
            </a:r>
          </a:p>
          <a:p>
            <a:endParaRPr lang="en-US" sz="3400" dirty="0" smtClean="0">
              <a:solidFill>
                <a:srgbClr val="006600"/>
              </a:solidFill>
            </a:endParaRPr>
          </a:p>
          <a:p>
            <a:endParaRPr lang="en-US" sz="3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3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410200"/>
          </a:xfrm>
        </p:spPr>
        <p:txBody>
          <a:bodyPr>
            <a:noAutofit/>
          </a:bodyPr>
          <a:lstStyle/>
          <a:p>
            <a:pPr algn="just"/>
            <a:r>
              <a:rPr lang="en-US" sz="3600" dirty="0"/>
              <a:t>There was some respite on January 4,  after pumping water continuously for 36 hours,  they had almost drained out the water from the boat.</a:t>
            </a:r>
          </a:p>
          <a:p>
            <a:pPr algn="just"/>
            <a:r>
              <a:rPr lang="en-US" sz="3600" dirty="0"/>
              <a:t>They decided to hoist the storm jib as the main mast was destroyed. They were optimistic that they would reach the island. </a:t>
            </a:r>
          </a:p>
          <a:p>
            <a:pPr algn="just"/>
            <a:r>
              <a:rPr lang="en-US" sz="3600" dirty="0"/>
              <a:t>They had their first meal in two days.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57072"/>
          </a:xfrm>
        </p:spPr>
        <p:txBody>
          <a:bodyPr/>
          <a:lstStyle/>
          <a:p>
            <a:r>
              <a:rPr lang="en-US" dirty="0" smtClean="0"/>
              <a:t>JANUARY-4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200"/>
            <a:ext cx="8534399" cy="4144963"/>
          </a:xfrm>
        </p:spPr>
        <p:txBody>
          <a:bodyPr/>
          <a:lstStyle/>
          <a:p>
            <a:pPr algn="just"/>
            <a:r>
              <a:rPr lang="en-US" sz="3200" dirty="0" smtClean="0"/>
              <a:t>The weather started changing for the worse, the sea was getting higher.</a:t>
            </a:r>
          </a:p>
          <a:p>
            <a:pPr algn="just"/>
            <a:r>
              <a:rPr lang="en-US" sz="3200" dirty="0" smtClean="0"/>
              <a:t>The weather continued to deteriorate.</a:t>
            </a:r>
          </a:p>
          <a:p>
            <a:pPr algn="just"/>
            <a:r>
              <a:rPr lang="en-US" sz="3200" dirty="0" smtClean="0"/>
              <a:t>On January 5, their condition was again desperate.</a:t>
            </a:r>
          </a:p>
          <a:p>
            <a:pPr algn="just"/>
            <a:r>
              <a:rPr lang="en-US" sz="3200" dirty="0" smtClean="0"/>
              <a:t>Fear of death loomed large, they were under great mental stress.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SHORT LIVED RESPITE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7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615934"/>
          </a:xfrm>
        </p:spPr>
        <p:txBody>
          <a:bodyPr>
            <a:normAutofit/>
          </a:bodyPr>
          <a:lstStyle/>
          <a:p>
            <a:r>
              <a:rPr lang="en-US" dirty="0" smtClean="0"/>
              <a:t>The narrator went to comfort the children.</a:t>
            </a:r>
          </a:p>
          <a:p>
            <a:r>
              <a:rPr lang="en-US" dirty="0" smtClean="0"/>
              <a:t>He was speechless to see his son’s indomitable; fearless and never give up, spirit.</a:t>
            </a:r>
          </a:p>
          <a:p>
            <a:r>
              <a:rPr lang="en-US" dirty="0" smtClean="0"/>
              <a:t>Jonathan innocently asked his father whether they were all going to die.</a:t>
            </a:r>
          </a:p>
          <a:p>
            <a:r>
              <a:rPr lang="en-US" dirty="0" smtClean="0"/>
              <a:t>The narrator tried to reassure him that they would make it to safety.</a:t>
            </a:r>
          </a:p>
          <a:p>
            <a:r>
              <a:rPr lang="en-US" dirty="0" smtClean="0"/>
              <a:t>Jonathan bravely remarked, “</a:t>
            </a:r>
            <a:r>
              <a:rPr lang="en-US" b="1" dirty="0" smtClean="0">
                <a:solidFill>
                  <a:srgbClr val="FF0000"/>
                </a:solidFill>
              </a:rPr>
              <a:t>we aren’t </a:t>
            </a:r>
            <a:r>
              <a:rPr lang="en-US" b="1" dirty="0">
                <a:solidFill>
                  <a:srgbClr val="FF0000"/>
                </a:solidFill>
              </a:rPr>
              <a:t>afraid of dying if we can </a:t>
            </a:r>
            <a:r>
              <a:rPr lang="en-US" b="1" dirty="0" smtClean="0">
                <a:solidFill>
                  <a:srgbClr val="FF0000"/>
                </a:solidFill>
              </a:rPr>
              <a:t>all be </a:t>
            </a:r>
            <a:r>
              <a:rPr lang="en-US" b="1" dirty="0">
                <a:solidFill>
                  <a:srgbClr val="FF0000"/>
                </a:solidFill>
              </a:rPr>
              <a:t>together — you and Mummy, Sue and I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Gordon was left spellbound.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JONATHAN’S INDOMITABLE SPIRIT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582" y="5334000"/>
            <a:ext cx="876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WORD MEANING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indomitable-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impossible to subdue or </a:t>
            </a:r>
            <a:r>
              <a:rPr lang="en-US" dirty="0" smtClean="0">
                <a:solidFill>
                  <a:srgbClr val="C00000"/>
                </a:solidFill>
              </a:rPr>
              <a:t>defeat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Spellbound-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hold the complete attention of (someone) as though by magic; </a:t>
            </a:r>
            <a:r>
              <a:rPr lang="en-US" dirty="0" smtClean="0">
                <a:solidFill>
                  <a:srgbClr val="C00000"/>
                </a:solidFill>
              </a:rPr>
              <a:t>fascinate</a:t>
            </a:r>
          </a:p>
          <a:p>
            <a:pPr marL="342900" indent="-342900">
              <a:buAutoNum type="arabicPeriod"/>
            </a:pPr>
            <a:r>
              <a:rPr lang="en-US" dirty="0" err="1" smtClean="0">
                <a:solidFill>
                  <a:srgbClr val="0000FF"/>
                </a:solidFill>
              </a:rPr>
              <a:t>Vigour</a:t>
            </a:r>
            <a:r>
              <a:rPr lang="en-US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physical strength and good health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Vitality-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the state of being strong and active; energy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006600"/>
              </a:solidFill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8839199" cy="3657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The words of his 6year old son  eliminated his physical, mental and emotional fatigue and filled him with new </a:t>
            </a:r>
            <a:r>
              <a:rPr lang="en-US" sz="3600" dirty="0" err="1" smtClean="0"/>
              <a:t>vigour</a:t>
            </a:r>
            <a:r>
              <a:rPr lang="en-US" sz="3600" dirty="0" smtClean="0"/>
              <a:t> and vitality.  </a:t>
            </a:r>
          </a:p>
          <a:p>
            <a:pPr algn="just"/>
            <a:r>
              <a:rPr lang="en-US" sz="3600" dirty="0" smtClean="0"/>
              <a:t>These words gave him new hope and aspiration to fight all odds, to fight the massive sea, the gigantic fierce sea.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284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TURNING POINT OF THE STORY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95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953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WORD </a:t>
            </a:r>
            <a:r>
              <a:rPr lang="en-US" b="1" dirty="0" smtClean="0">
                <a:solidFill>
                  <a:srgbClr val="00B050"/>
                </a:solidFill>
              </a:rPr>
              <a:t>MEANING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7C1265"/>
                </a:solidFill>
              </a:rPr>
              <a:t>eliminates- </a:t>
            </a:r>
            <a:r>
              <a:rPr lang="en-US" dirty="0"/>
              <a:t>completely remove or get rid of</a:t>
            </a:r>
            <a:endParaRPr lang="en-US" b="1" dirty="0" smtClean="0">
              <a:solidFill>
                <a:srgbClr val="7C1265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7C1265"/>
                </a:solidFill>
              </a:rPr>
              <a:t> fatigue-</a:t>
            </a:r>
            <a:r>
              <a:rPr lang="en-US" dirty="0"/>
              <a:t> extreme tiredness resulting from mental or physical exertion or illness.</a:t>
            </a:r>
            <a:endParaRPr lang="en-US" b="1" dirty="0" smtClean="0">
              <a:solidFill>
                <a:srgbClr val="7C1265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7C1265"/>
                </a:solidFill>
              </a:rPr>
              <a:t>Gigantic- </a:t>
            </a:r>
            <a:r>
              <a:rPr lang="en-US" dirty="0"/>
              <a:t>of very great size or extent; huge or enormous</a:t>
            </a:r>
            <a:endParaRPr lang="en-US" b="1" dirty="0" smtClean="0">
              <a:solidFill>
                <a:srgbClr val="7C1265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7C1265"/>
                </a:solidFill>
              </a:rPr>
              <a:t>Fierce- </a:t>
            </a:r>
            <a:r>
              <a:rPr lang="en-US" dirty="0"/>
              <a:t>having or displaying an intense or ferocious aggressiveness</a:t>
            </a:r>
            <a:endParaRPr lang="en-US" b="1" dirty="0" smtClean="0">
              <a:solidFill>
                <a:srgbClr val="7C1265"/>
              </a:solidFill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05000"/>
            <a:ext cx="8381999" cy="4648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With the moral support of his young yet mature and brave children, the narrator continued with his effort.</a:t>
            </a:r>
          </a:p>
          <a:p>
            <a:pPr algn="just"/>
            <a:r>
              <a:rPr lang="en-US" sz="3200" dirty="0" smtClean="0"/>
              <a:t>Despite being injured, he decided to give his best.</a:t>
            </a:r>
          </a:p>
          <a:p>
            <a:pPr algn="just"/>
            <a:r>
              <a:rPr lang="en-US" sz="3200" dirty="0" smtClean="0"/>
              <a:t>He retained his calmness and applied every possible strategy to tackle the critical situation with zeal and </a:t>
            </a:r>
            <a:r>
              <a:rPr lang="en-US" sz="3200" dirty="0" err="1" smtClean="0"/>
              <a:t>vigour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THE NEW VIGOUR</a:t>
            </a:r>
            <a:endParaRPr lang="en-US" b="1" dirty="0">
              <a:solidFill>
                <a:srgbClr val="66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876</TotalTime>
  <Words>1223</Words>
  <Application>Microsoft Office PowerPoint</Application>
  <PresentationFormat>On-screen Show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PowerPoint Presentation</vt:lpstr>
      <vt:lpstr>FIGHT FOR SURVIVAL</vt:lpstr>
      <vt:lpstr>THE OTHER CONCERN</vt:lpstr>
      <vt:lpstr>PowerPoint Presentation</vt:lpstr>
      <vt:lpstr>JANUARY-4</vt:lpstr>
      <vt:lpstr>SHORT LIVED RESPITE</vt:lpstr>
      <vt:lpstr>JONATHAN’S INDOMITABLE SPIRIT</vt:lpstr>
      <vt:lpstr>THE TURNING POINT OF THE STORY</vt:lpstr>
      <vt:lpstr>THE NEW VIGOUR</vt:lpstr>
      <vt:lpstr>THE ONGOING STRUGGLE</vt:lpstr>
      <vt:lpstr>PowerPoint Presentation</vt:lpstr>
      <vt:lpstr>JANUARY 6</vt:lpstr>
      <vt:lpstr>THE INSPIRING SUE</vt:lpstr>
      <vt:lpstr>PowerPoint Presentation</vt:lpstr>
      <vt:lpstr>IN SEARCH OF THE ISLAND</vt:lpstr>
      <vt:lpstr>IN SEARCH OF THE ISLAND</vt:lpstr>
      <vt:lpstr>THE MUCH NEED PIECE OF LUCK</vt:lpstr>
      <vt:lpstr>THE MOST BEAUTIFUL ISLAND </vt:lpstr>
      <vt:lpstr>ON THE ISLAND</vt:lpstr>
      <vt:lpstr>TAKE HOME FROM THE STORY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FIGHT FOR SURVIVAL</dc:title>
  <dc:creator>admin</dc:creator>
  <cp:lastModifiedBy>admin</cp:lastModifiedBy>
  <cp:revision>36</cp:revision>
  <dcterms:created xsi:type="dcterms:W3CDTF">2020-07-14T15:17:20Z</dcterms:created>
  <dcterms:modified xsi:type="dcterms:W3CDTF">2020-07-17T10:39:19Z</dcterms:modified>
</cp:coreProperties>
</file>